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notesSlides/notesSlide3.xml" ContentType="application/vnd.openxmlformats-officedocument.presentationml.notesSlide+xml"/>
  <Override PartName="/ppt/media/image2.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media/image1.jpeg>
</file>

<file path=ppt/media/image1.png>
</file>

<file path=ppt/media/image2.jpeg>
</file>

<file path=ppt/media/image3.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7" name="Shape 157"/>
          <p:cNvSpPr/>
          <p:nvPr>
            <p:ph type="sldImg"/>
          </p:nvPr>
        </p:nvSpPr>
        <p:spPr>
          <a:xfrm>
            <a:off x="1143000" y="685800"/>
            <a:ext cx="4572000" cy="3429000"/>
          </a:xfrm>
          <a:prstGeom prst="rect">
            <a:avLst/>
          </a:prstGeom>
        </p:spPr>
        <p:txBody>
          <a:bodyPr/>
          <a:lstStyle/>
          <a:p>
            <a:pPr/>
          </a:p>
        </p:txBody>
      </p:sp>
      <p:sp>
        <p:nvSpPr>
          <p:cNvPr id="158" name="Shape 15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Discuss the significance of adapting to the team's existing culture.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Provide tips on observing team norms and values.</a:t>
            </a:r>
          </a:p>
          <a:p>
            <a:pPr/>
            <a:r>
              <a:t>… Be patient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Be the person you want to work with.</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Google’s Project Aristotle study– What makes teams successful? What makes the team effective?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According to this study, the most critical factor for a successful team is psychological safety. In a team with high psychological safety, teammates feel safe to take risks around their team members without feeling insecure or embarrassed. Taking risks is important for innovation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149" name="Title Text"/>
          <p:cNvSpPr txBox="1"/>
          <p:nvPr>
            <p:ph type="title"/>
          </p:nvPr>
        </p:nvSpPr>
        <p:spPr>
          <a:xfrm>
            <a:off x="831199" y="1186733"/>
            <a:ext cx="22721602" cy="1527201"/>
          </a:xfrm>
          <a:prstGeom prst="rect">
            <a:avLst/>
          </a:prstGeom>
        </p:spPr>
        <p:txBody>
          <a:bodyPr lIns="243799" tIns="243799" rIns="243799" bIns="243799"/>
          <a:lstStyle>
            <a:lvl1pPr defTabSz="2438400">
              <a:lnSpc>
                <a:spcPct val="100000"/>
              </a:lnSpc>
              <a:defRPr b="0" spc="0" sz="7400">
                <a:latin typeface="Arial"/>
                <a:ea typeface="Arial"/>
                <a:cs typeface="Arial"/>
                <a:sym typeface="Arial"/>
              </a:defRPr>
            </a:lvl1pPr>
          </a:lstStyle>
          <a:p>
            <a:pPr/>
            <a:r>
              <a:t>Title Text</a:t>
            </a:r>
          </a:p>
        </p:txBody>
      </p:sp>
      <p:sp>
        <p:nvSpPr>
          <p:cNvPr id="150" name="Body Level One…"/>
          <p:cNvSpPr txBox="1"/>
          <p:nvPr>
            <p:ph type="body" idx="1"/>
          </p:nvPr>
        </p:nvSpPr>
        <p:spPr>
          <a:xfrm>
            <a:off x="831199" y="3073266"/>
            <a:ext cx="22721602" cy="9110401"/>
          </a:xfrm>
          <a:prstGeom prst="rect">
            <a:avLst/>
          </a:prstGeom>
        </p:spPr>
        <p:txBody>
          <a:bodyPr lIns="243799" tIns="243799" rIns="243799" bIns="243799"/>
          <a:lstStyle>
            <a:lvl1pPr marL="1028700" indent="-914400"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1pPr>
            <a:lvl2pPr marL="1685471" indent="-1088571"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2pPr>
            <a:lvl3pPr marL="2142671" indent="-1088571"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3pPr>
            <a:lvl4pPr marL="2599871" indent="-1088571"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4pPr>
            <a:lvl5pPr marL="3057071" indent="-1088571" defTabSz="2438400">
              <a:lnSpc>
                <a:spcPct val="115000"/>
              </a:lnSpc>
              <a:spcBef>
                <a:spcPts val="0"/>
              </a:spcBef>
              <a:buClr>
                <a:srgbClr val="595959"/>
              </a:buClr>
              <a:buSzPts val="4800"/>
              <a:buFont typeface="Arial"/>
              <a:buChar char="○"/>
              <a:defRPr>
                <a:solidFill>
                  <a:srgbClr val="595959"/>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151" name="Slide Number"/>
          <p:cNvSpPr txBox="1"/>
          <p:nvPr>
            <p:ph type="sldNum" sz="quarter" idx="2"/>
          </p:nvPr>
        </p:nvSpPr>
        <p:spPr>
          <a:xfrm>
            <a:off x="23188838" y="12524796"/>
            <a:ext cx="867584" cy="870499"/>
          </a:xfrm>
          <a:prstGeom prst="rect">
            <a:avLst/>
          </a:prstGeom>
        </p:spPr>
        <p:txBody>
          <a:bodyPr lIns="243799" tIns="243799" rIns="243799" bIns="243799" anchor="ctr">
            <a:normAutofit fontScale="100000" lnSpcReduction="0"/>
          </a:bodyPr>
          <a:lstStyle>
            <a:lvl1pPr algn="r" defTabSz="2438400">
              <a:defRPr sz="2600">
                <a:solidFill>
                  <a:srgbClr val="595959"/>
                </a:solidFill>
                <a:latin typeface="Arial"/>
                <a:ea typeface="Arial"/>
                <a:cs typeface="Arial"/>
                <a:sym typeface="Aria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2.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Rectangle"/>
          <p:cNvSpPr/>
          <p:nvPr/>
        </p:nvSpPr>
        <p:spPr>
          <a:xfrm>
            <a:off x="-30732" y="-32954"/>
            <a:ext cx="24445464" cy="13781907"/>
          </a:xfrm>
          <a:prstGeom prst="rect">
            <a:avLst/>
          </a:prstGeom>
          <a:gradFill>
            <a:gsLst>
              <a:gs pos="0">
                <a:srgbClr val="5E5E5E">
                  <a:alpha val="81860"/>
                </a:srgbClr>
              </a:gs>
              <a:gs pos="100000">
                <a:srgbClr val="000000">
                  <a:alpha val="81860"/>
                </a:srgbClr>
              </a:gs>
            </a:gsLst>
            <a:lin ang="4646107"/>
          </a:gra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61" name="“A culture is a way of life of a group of people--the behaviors, beliefs, values, and symbols that they accept, generally without thinking about them, and that are passed along by communication and imitation from one generation to the next. Culture is sy"/>
          <p:cNvSpPr txBox="1"/>
          <p:nvPr/>
        </p:nvSpPr>
        <p:spPr>
          <a:xfrm>
            <a:off x="144583" y="4581423"/>
            <a:ext cx="24094835" cy="338475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5300">
                <a:solidFill>
                  <a:srgbClr val="FFFFFF"/>
                </a:solidFill>
              </a:defRPr>
            </a:pPr>
            <a:r>
              <a:t>“A culture is a way of life of a </a:t>
            </a:r>
            <a:r>
              <a:rPr b="1"/>
              <a:t>group of people</a:t>
            </a:r>
            <a:r>
              <a:t>--the behaviors, beliefs, values, and symbols that </a:t>
            </a:r>
            <a:r>
              <a:rPr b="1"/>
              <a:t>they accept</a:t>
            </a:r>
            <a:r>
              <a:t>, generally without thinking about them, and that are passed along by </a:t>
            </a:r>
            <a:r>
              <a:rPr b="1"/>
              <a:t>communication and imitation</a:t>
            </a:r>
            <a:r>
              <a:t> from one generation to the next. Culture is symbolic communication.”</a:t>
            </a:r>
          </a:p>
        </p:txBody>
      </p:sp>
      <p:sp>
        <p:nvSpPr>
          <p:cNvPr id="162" name="Text"/>
          <p:cNvSpPr txBox="1"/>
          <p:nvPr/>
        </p:nvSpPr>
        <p:spPr>
          <a:xfrm>
            <a:off x="11982500" y="6754317"/>
            <a:ext cx="673000" cy="461366"/>
          </a:xfrm>
          <a:prstGeom prst="rect">
            <a:avLst/>
          </a:prstGeom>
          <a:ln w="12700">
            <a:miter lim="400000"/>
          </a:ln>
        </p:spPr>
        <p:txBody>
          <a:bodyPr wrap="none" lIns="50800" tIns="50800" rIns="50800" bIns="50800" anchor="ctr">
            <a:spAutoFit/>
          </a:bodyPr>
          <a:lstStyle/>
          <a:p>
            <a:pPr/>
          </a:p>
        </p:txBody>
      </p:sp>
      <p:sp>
        <p:nvSpPr>
          <p:cNvPr id="163" name="From Google"/>
          <p:cNvSpPr txBox="1"/>
          <p:nvPr/>
        </p:nvSpPr>
        <p:spPr>
          <a:xfrm>
            <a:off x="18528017" y="11147323"/>
            <a:ext cx="4041166" cy="87015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300">
                <a:solidFill>
                  <a:srgbClr val="FFFFFF"/>
                </a:solidFill>
              </a:defRPr>
            </a:lvl1pPr>
          </a:lstStyle>
          <a:p>
            <a:pPr/>
            <a:r>
              <a:t>From Google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7" name="jesse-cason-LEWbO3MqUsM-unsplash.jpeg" descr="jesse-cason-LEWbO3MqUsM-unsplash.jpeg"/>
          <p:cNvPicPr>
            <a:picLocks noChangeAspect="1"/>
          </p:cNvPicPr>
          <p:nvPr/>
        </p:nvPicPr>
        <p:blipFill>
          <a:blip r:embed="rId3">
            <a:extLst/>
          </a:blip>
          <a:srcRect l="0" t="0" r="0" b="26726"/>
          <a:stretch>
            <a:fillRect/>
          </a:stretch>
        </p:blipFill>
        <p:spPr>
          <a:xfrm>
            <a:off x="-673084" y="0"/>
            <a:ext cx="25173861" cy="13844943"/>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1" name="alejandro-pinero-amerio-KBn4-lyqRgQ-unsplash.jpeg" descr="alejandro-pinero-amerio-KBn4-lyqRgQ-unsplash.jpeg"/>
          <p:cNvPicPr>
            <a:picLocks noChangeAspect="1"/>
          </p:cNvPicPr>
          <p:nvPr/>
        </p:nvPicPr>
        <p:blipFill>
          <a:blip r:embed="rId3">
            <a:extLst/>
          </a:blip>
          <a:stretch>
            <a:fillRect/>
          </a:stretch>
        </p:blipFill>
        <p:spPr>
          <a:xfrm>
            <a:off x="-271463" y="-914400"/>
            <a:ext cx="24926926" cy="1661795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Rectangle"/>
          <p:cNvSpPr/>
          <p:nvPr/>
        </p:nvSpPr>
        <p:spPr>
          <a:xfrm>
            <a:off x="-30732" y="-32954"/>
            <a:ext cx="24445464" cy="13781907"/>
          </a:xfrm>
          <a:prstGeom prst="rect">
            <a:avLst/>
          </a:prstGeom>
          <a:gradFill>
            <a:gsLst>
              <a:gs pos="0">
                <a:srgbClr val="5E5E5E">
                  <a:alpha val="81860"/>
                </a:srgbClr>
              </a:gs>
              <a:gs pos="100000">
                <a:srgbClr val="000000">
                  <a:alpha val="81860"/>
                </a:srgbClr>
              </a:gs>
            </a:gsLst>
            <a:lin ang="4646107"/>
          </a:gra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76" name="Google Shape;74;p16"/>
          <p:cNvSpPr/>
          <p:nvPr/>
        </p:nvSpPr>
        <p:spPr>
          <a:xfrm rot="19881595">
            <a:off x="-2107125" y="7493037"/>
            <a:ext cx="23877706" cy="1500001"/>
          </a:xfrm>
          <a:prstGeom prst="rect">
            <a:avLst/>
          </a:prstGeom>
          <a:solidFill>
            <a:srgbClr val="60D937"/>
          </a:solidFill>
          <a:ln w="12700">
            <a:miter lim="400000"/>
          </a:ln>
        </p:spPr>
        <p:txBody>
          <a:bodyPr lIns="0" tIns="0" rIns="0" bIns="0" anchor="ctr"/>
          <a:lstStyle/>
          <a:p>
            <a:pPr defTabSz="825500">
              <a:defRPr sz="3200">
                <a:solidFill>
                  <a:srgbClr val="000000"/>
                </a:solidFill>
                <a:latin typeface="Helvetica Neue Medium"/>
                <a:ea typeface="Helvetica Neue Medium"/>
                <a:cs typeface="Helvetica Neue Medium"/>
                <a:sym typeface="Helvetica Neue Medium"/>
              </a:defRPr>
            </a:pPr>
          </a:p>
        </p:txBody>
      </p:sp>
      <p:sp>
        <p:nvSpPr>
          <p:cNvPr id="177" name="Google Shape;75;p16"/>
          <p:cNvSpPr txBox="1"/>
          <p:nvPr/>
        </p:nvSpPr>
        <p:spPr>
          <a:xfrm rot="19881595">
            <a:off x="1589361" y="6295509"/>
            <a:ext cx="20542155" cy="3395891"/>
          </a:xfrm>
          <a:prstGeom prst="rect">
            <a:avLst/>
          </a:prstGeom>
          <a:ln w="12700">
            <a:miter lim="400000"/>
          </a:ln>
          <a:extLst>
            <a:ext uri="{C572A759-6A51-4108-AA02-DFA0A04FC94B}">
              <ma14:wrappingTextBoxFlag xmlns:ma14="http://schemas.microsoft.com/office/mac/drawingml/2011/main" val="1"/>
            </a:ext>
          </a:extLst>
        </p:spPr>
        <p:txBody>
          <a:bodyPr lIns="243799" tIns="243799" rIns="243799" bIns="243799">
            <a:normAutofit fontScale="100000" lnSpcReduction="0"/>
          </a:bodyPr>
          <a:lstStyle>
            <a:lvl1pPr algn="l" defTabSz="2048255">
              <a:defRPr cap="all" spc="604" sz="10080">
                <a:solidFill>
                  <a:srgbClr val="FFFFFF"/>
                </a:solidFill>
                <a:latin typeface="Arial"/>
                <a:ea typeface="Arial"/>
                <a:cs typeface="Arial"/>
                <a:sym typeface="Arial"/>
              </a:defRPr>
            </a:lvl1pPr>
          </a:lstStyle>
          <a:p>
            <a:pPr/>
            <a:r>
              <a:t>High performance Teams</a:t>
            </a:r>
          </a:p>
        </p:txBody>
      </p:sp>
      <p:sp>
        <p:nvSpPr>
          <p:cNvPr id="178" name="Google Shape;74;p16"/>
          <p:cNvSpPr/>
          <p:nvPr/>
        </p:nvSpPr>
        <p:spPr>
          <a:xfrm rot="19881595">
            <a:off x="7295762" y="4305127"/>
            <a:ext cx="24426811" cy="1500002"/>
          </a:xfrm>
          <a:prstGeom prst="rect">
            <a:avLst/>
          </a:prstGeom>
          <a:solidFill>
            <a:schemeClr val="accent1">
              <a:alpha val="81943"/>
            </a:schemeClr>
          </a:solidFill>
          <a:ln w="12700">
            <a:miter lim="400000"/>
          </a:ln>
        </p:spPr>
        <p:txBody>
          <a:bodyPr lIns="0" tIns="0" rIns="0" bIns="0" anchor="ctr"/>
          <a:lstStyle/>
          <a:p>
            <a:pPr algn="l" defTabSz="2438400">
              <a:defRPr sz="3600">
                <a:solidFill>
                  <a:schemeClr val="accent1"/>
                </a:solidFill>
                <a:latin typeface="Arial"/>
                <a:ea typeface="Arial"/>
                <a:cs typeface="Arial"/>
                <a:sym typeface="Arial"/>
              </a:defRPr>
            </a:pPr>
          </a:p>
        </p:txBody>
      </p:sp>
      <p:sp>
        <p:nvSpPr>
          <p:cNvPr id="179" name="Google Shape;75;p16"/>
          <p:cNvSpPr txBox="1"/>
          <p:nvPr/>
        </p:nvSpPr>
        <p:spPr>
          <a:xfrm rot="19881595">
            <a:off x="7925718" y="6066250"/>
            <a:ext cx="16518706" cy="1583500"/>
          </a:xfrm>
          <a:prstGeom prst="rect">
            <a:avLst/>
          </a:prstGeom>
          <a:ln w="12700">
            <a:miter lim="400000"/>
          </a:ln>
          <a:extLst>
            <a:ext uri="{C572A759-6A51-4108-AA02-DFA0A04FC94B}">
              <ma14:wrappingTextBoxFlag xmlns:ma14="http://schemas.microsoft.com/office/mac/drawingml/2011/main" val="1"/>
            </a:ext>
          </a:extLst>
        </p:spPr>
        <p:txBody>
          <a:bodyPr lIns="243799" tIns="243799" rIns="243799" bIns="243799">
            <a:normAutofit fontScale="100000" lnSpcReduction="0"/>
          </a:bodyPr>
          <a:lstStyle>
            <a:lvl1pPr algn="l" defTabSz="1560575">
              <a:defRPr cap="all" spc="460" sz="7679">
                <a:solidFill>
                  <a:srgbClr val="FFFFFF"/>
                </a:solidFill>
                <a:latin typeface="Arial"/>
                <a:ea typeface="Arial"/>
                <a:cs typeface="Arial"/>
                <a:sym typeface="Arial"/>
              </a:defRPr>
            </a:lvl1pPr>
          </a:lstStyle>
          <a:p>
            <a:pPr/>
            <a:r>
              <a:t>Gogle project aristotle</a:t>
            </a:r>
          </a:p>
        </p:txBody>
      </p:sp>
      <p:pic>
        <p:nvPicPr>
          <p:cNvPr id="180" name="partner.png" descr="partner.png"/>
          <p:cNvPicPr>
            <a:picLocks noChangeAspect="1"/>
          </p:cNvPicPr>
          <p:nvPr/>
        </p:nvPicPr>
        <p:blipFill>
          <a:blip r:embed="rId3">
            <a:alphaModFix amt="30793"/>
            <a:extLst/>
          </a:blip>
          <a:stretch>
            <a:fillRect/>
          </a:stretch>
        </p:blipFill>
        <p:spPr>
          <a:xfrm>
            <a:off x="526918" y="465701"/>
            <a:ext cx="6502401" cy="65024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4" name="bernard-hermant-OLLtavHHBKg-unsplash.jpeg" descr="bernard-hermant-OLLtavHHBKg-unsplash.jpeg"/>
          <p:cNvPicPr>
            <a:picLocks noChangeAspect="1"/>
          </p:cNvPicPr>
          <p:nvPr/>
        </p:nvPicPr>
        <p:blipFill>
          <a:blip r:embed="rId3">
            <a:extLst/>
          </a:blip>
          <a:stretch>
            <a:fillRect/>
          </a:stretch>
        </p:blipFill>
        <p:spPr>
          <a:xfrm>
            <a:off x="5455198" y="0"/>
            <a:ext cx="12749188" cy="137160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